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presProps" Target="presProps.xml" /><Relationship Id="rId18" Type="http://schemas.openxmlformats.org/officeDocument/2006/relationships/tableStyles" Target="tableStyles.xml" /><Relationship Id="rId19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Title Sl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Click to edit Master title style</a:t>
            </a:r>
            <a:endParaRPr lang="ru-RU"/>
          </a:p>
        </p:txBody>
      </p:sp>
      <p:sp>
        <p:nvSpPr>
          <p:cNvPr id="5" name="Subtitl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Click to edit Master subtitle style</a:t>
            </a:r>
            <a:endParaRPr lang="ru-RU"/>
          </a:p>
        </p:txBody>
      </p:sp>
      <p:sp>
        <p:nvSpPr>
          <p:cNvPr id="6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le and Vertical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Click to edit Master title style</a:t>
            </a:r>
            <a:endParaRPr lang="ru-RU"/>
          </a:p>
        </p:txBody>
      </p:sp>
      <p:sp>
        <p:nvSpPr>
          <p:cNvPr id="5" name="Vertical Text Placehold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Second level</a:t>
            </a:r>
            <a:endParaRPr/>
          </a:p>
          <a:p>
            <a:pPr lvl="2">
              <a:defRPr/>
            </a:pPr>
            <a:r>
              <a:rPr lang="ru-RU"/>
              <a:t>Third level</a:t>
            </a:r>
            <a:endParaRPr/>
          </a:p>
          <a:p>
            <a:pPr lvl="3">
              <a:defRPr/>
            </a:pPr>
            <a:r>
              <a:rPr lang="ru-RU"/>
              <a:t>Fourth level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6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Vertical Title and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Click to edit Master title style</a:t>
            </a:r>
            <a:endParaRPr lang="ru-RU"/>
          </a:p>
        </p:txBody>
      </p:sp>
      <p:sp>
        <p:nvSpPr>
          <p:cNvPr id="5" name="Vertical Text Placehold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Second level</a:t>
            </a:r>
            <a:endParaRPr/>
          </a:p>
          <a:p>
            <a:pPr lvl="2">
              <a:defRPr/>
            </a:pPr>
            <a:r>
              <a:rPr lang="ru-RU"/>
              <a:t>Third level</a:t>
            </a:r>
            <a:endParaRPr/>
          </a:p>
          <a:p>
            <a:pPr lvl="3">
              <a:defRPr/>
            </a:pPr>
            <a:r>
              <a:rPr lang="ru-RU"/>
              <a:t>Fourth level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6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Click to edit Master title style</a:t>
            </a:r>
            <a:endParaRPr lang="ru-RU"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Second level</a:t>
            </a:r>
            <a:endParaRPr/>
          </a:p>
          <a:p>
            <a:pPr lvl="2">
              <a:defRPr/>
            </a:pPr>
            <a:r>
              <a:rPr lang="ru-RU"/>
              <a:t>Third level</a:t>
            </a:r>
            <a:endParaRPr/>
          </a:p>
          <a:p>
            <a:pPr lvl="3">
              <a:defRPr/>
            </a:pPr>
            <a:r>
              <a:rPr lang="ru-RU"/>
              <a:t>Fourth level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6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Section Header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Click to edit Master title style</a:t>
            </a:r>
            <a:endParaRPr lang="ru-RU"/>
          </a:p>
        </p:txBody>
      </p:sp>
      <p:sp>
        <p:nvSpPr>
          <p:cNvPr id="5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Click to edit Master text styles</a:t>
            </a:r>
            <a:endParaRPr/>
          </a:p>
        </p:txBody>
      </p:sp>
      <p:sp>
        <p:nvSpPr>
          <p:cNvPr id="6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wo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Click to edit Master title style</a:t>
            </a:r>
            <a:endParaRPr lang="ru-RU"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Second level</a:t>
            </a:r>
            <a:endParaRPr/>
          </a:p>
          <a:p>
            <a:pPr lvl="2">
              <a:defRPr/>
            </a:pPr>
            <a:r>
              <a:rPr lang="ru-RU"/>
              <a:t>Third level</a:t>
            </a:r>
            <a:endParaRPr/>
          </a:p>
          <a:p>
            <a:pPr lvl="3">
              <a:defRPr/>
            </a:pPr>
            <a:r>
              <a:rPr lang="ru-RU"/>
              <a:t>Fourth level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6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Second level</a:t>
            </a:r>
            <a:endParaRPr/>
          </a:p>
          <a:p>
            <a:pPr lvl="2">
              <a:defRPr/>
            </a:pPr>
            <a:r>
              <a:rPr lang="ru-RU"/>
              <a:t>Third level</a:t>
            </a:r>
            <a:endParaRPr/>
          </a:p>
          <a:p>
            <a:pPr lvl="3">
              <a:defRPr/>
            </a:pPr>
            <a:r>
              <a:rPr lang="ru-RU"/>
              <a:t>Fourth level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7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is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Click to edit Master title style</a:t>
            </a:r>
            <a:endParaRPr lang="ru-RU"/>
          </a:p>
        </p:txBody>
      </p:sp>
      <p:sp>
        <p:nvSpPr>
          <p:cNvPr id="5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Click to edit Master text styles</a:t>
            </a:r>
            <a:endParaRPr/>
          </a:p>
        </p:txBody>
      </p:sp>
      <p:sp>
        <p:nvSpPr>
          <p:cNvPr id="6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Second level</a:t>
            </a:r>
            <a:endParaRPr/>
          </a:p>
          <a:p>
            <a:pPr lvl="2">
              <a:defRPr/>
            </a:pPr>
            <a:r>
              <a:rPr lang="ru-RU"/>
              <a:t>Third level</a:t>
            </a:r>
            <a:endParaRPr/>
          </a:p>
          <a:p>
            <a:pPr lvl="3">
              <a:defRPr/>
            </a:pPr>
            <a:r>
              <a:rPr lang="ru-RU"/>
              <a:t>Fourth level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7" name="Text Placeholder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Click to edit Master text styles</a:t>
            </a:r>
            <a:endParaRPr/>
          </a:p>
        </p:txBody>
      </p:sp>
      <p:sp>
        <p:nvSpPr>
          <p:cNvPr id="8" name="Content Placeholder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Second level</a:t>
            </a:r>
            <a:endParaRPr/>
          </a:p>
          <a:p>
            <a:pPr lvl="2">
              <a:defRPr/>
            </a:pPr>
            <a:r>
              <a:rPr lang="ru-RU"/>
              <a:t>Third level</a:t>
            </a:r>
            <a:endParaRPr/>
          </a:p>
          <a:p>
            <a:pPr lvl="3">
              <a:defRPr/>
            </a:pPr>
            <a:r>
              <a:rPr lang="ru-RU"/>
              <a:t>Fourth level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9" name="Date Placeholder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10" name="Footer Placeholder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Slide Number Placeholder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Click to edit Master title style</a:t>
            </a:r>
            <a:endParaRPr lang="ru-RU"/>
          </a:p>
        </p:txBody>
      </p:sp>
      <p:sp>
        <p:nvSpPr>
          <p:cNvPr id="5" name="Date Placeholder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t with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Click to edit Master title style</a:t>
            </a:r>
            <a:endParaRPr lang="ru-RU"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Second level</a:t>
            </a:r>
            <a:endParaRPr/>
          </a:p>
          <a:p>
            <a:pPr lvl="2">
              <a:defRPr/>
            </a:pPr>
            <a:r>
              <a:rPr lang="ru-RU"/>
              <a:t>Third level</a:t>
            </a:r>
            <a:endParaRPr/>
          </a:p>
          <a:p>
            <a:pPr lvl="3">
              <a:defRPr/>
            </a:pPr>
            <a:r>
              <a:rPr lang="ru-RU"/>
              <a:t>Fourth level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6" name="Text Placehold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Click to edit Master text styles</a:t>
            </a:r>
            <a:endParaRPr/>
          </a:p>
        </p:txBody>
      </p:sp>
      <p:sp>
        <p:nvSpPr>
          <p:cNvPr id="7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Picture with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Click to edit Master title style</a:t>
            </a:r>
            <a:endParaRPr lang="ru-RU"/>
          </a:p>
        </p:txBody>
      </p:sp>
      <p:sp>
        <p:nvSpPr>
          <p:cNvPr id="5" name="Picture Placeholder 2" hidden="0"/>
          <p:cNvSpPr>
            <a:spLocks noChangeAspect="1" noGrp="1"/>
          </p:cNvSpPr>
          <p:nvPr isPhoto="0" userDrawn="0">
            <p:ph type="pic"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Click icon to add picture</a:t>
            </a:r>
            <a:endParaRPr lang="ru-RU"/>
          </a:p>
        </p:txBody>
      </p:sp>
      <p:sp>
        <p:nvSpPr>
          <p:cNvPr id="6" name="Text Placehold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Click to edit Master text styles</a:t>
            </a:r>
            <a:endParaRPr/>
          </a:p>
        </p:txBody>
      </p:sp>
      <p:sp>
        <p:nvSpPr>
          <p:cNvPr id="7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Click to edit Master title style</a:t>
            </a:r>
            <a:endParaRPr lang="ru-RU"/>
          </a:p>
        </p:txBody>
      </p:sp>
      <p:sp>
        <p:nvSpPr>
          <p:cNvPr id="5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Second level</a:t>
            </a:r>
            <a:endParaRPr/>
          </a:p>
          <a:p>
            <a:pPr lvl="2">
              <a:defRPr/>
            </a:pPr>
            <a:r>
              <a:rPr lang="ru-RU"/>
              <a:t>Third level</a:t>
            </a:r>
            <a:endParaRPr/>
          </a:p>
          <a:p>
            <a:pPr lvl="3">
              <a:defRPr/>
            </a:pPr>
            <a:r>
              <a:rPr lang="ru-RU"/>
              <a:t>Fourth level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6" name="Date Placeholder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Footer Placeholder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hyperlink" Target="https://studopedia.ru/19_178694_pravila-obrashcheniya-s-anonimnimi-materialami-soderzhashchimi-ugrozi-terroristicheskogo-haraktera.html" TargetMode="Externa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5.jp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6.jp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slide" Target="slide3.xml"/><Relationship Id="rId4" Type="http://schemas.openxmlformats.org/officeDocument/2006/relationships/slide" Target="slide5.xml"/><Relationship Id="rId5" Type="http://schemas.openxmlformats.org/officeDocument/2006/relationships/slide" Target="slide7.xml"/><Relationship Id="rId6" Type="http://schemas.openxmlformats.org/officeDocument/2006/relationships/slide" Target="slide10.xml"/><Relationship Id="rId7" Type="http://schemas.openxmlformats.org/officeDocument/2006/relationships/slide" Target="slide1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hyperlink" Target="https://studopedia.ru/9_227518_obyazannosti-nachalnika-otdela-sektora-po-delam-gochs.html" TargetMode="Externa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3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/>
          <a:stretch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 flipH="0" flipV="0">
            <a:off x="1523999" y="2357033"/>
            <a:ext cx="9144000" cy="1152928"/>
          </a:xfrm>
          <a:prstGeom prst="rect">
            <a:avLst/>
          </a:prstGeom>
          <a:solidFill>
            <a:schemeClr val="accent5">
              <a:lumMod val="50000"/>
              <a:alpha val="69000"/>
            </a:schemeClr>
          </a:solidFill>
        </p:spPr>
        <p:txBody>
          <a:bodyPr/>
          <a:lstStyle/>
          <a:p>
            <a:pPr>
              <a:defRPr/>
            </a:pPr>
            <a:r>
              <a:rPr lang="ru-RU">
                <a:solidFill>
                  <a:schemeClr val="bg1"/>
                </a:solidFill>
              </a:rPr>
              <a:t>Презентация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5" name="Subtitl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 flipH="0" flipV="0">
            <a:off x="1523999" y="3505173"/>
            <a:ext cx="9144000" cy="88601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/>
          <a:lstStyle/>
          <a:p>
            <a:pPr>
              <a:defRPr/>
            </a:pPr>
            <a:r>
              <a:rPr lang="ru-RU">
                <a:solidFill>
                  <a:schemeClr val="bg1"/>
                </a:solidFill>
              </a:rPr>
              <a:t>На тему: «</a:t>
            </a:r>
            <a:r>
              <a:rPr lang="ru-RU" sz="2400" b="0" i="0" u="none" strike="noStrike" cap="none" spc="0">
                <a:solidFill>
                  <a:schemeClr val="bg1"/>
                </a:solidFill>
                <a:latin typeface="Arial"/>
                <a:ea typeface="Arial"/>
                <a:cs typeface="Arial"/>
              </a:rPr>
              <a:t>Выполнение основных мероприятий по </a:t>
            </a:r>
            <a:r>
              <a:rPr lang="ru-RU" sz="2400" b="0" i="0" u="none" strike="noStrike" cap="none" spc="0">
                <a:solidFill>
                  <a:schemeClr val="bg1"/>
                </a:solidFill>
                <a:latin typeface="Arial"/>
                <a:ea typeface="Arial"/>
                <a:cs typeface="Arial"/>
              </a:rPr>
              <a:t>противодействию </a:t>
            </a:r>
            <a:r>
              <a:rPr lang="ru-RU" sz="2400" b="0" i="0" u="none" strike="noStrike" cap="none" spc="0">
                <a:solidFill>
                  <a:schemeClr val="bg1"/>
                </a:solidFill>
                <a:latin typeface="Arial"/>
                <a:ea typeface="Arial"/>
                <a:cs typeface="Arial"/>
              </a:rPr>
              <a:t>терроризм</a:t>
            </a:r>
            <a:r>
              <a:rPr lang="ru-RU" sz="2400" b="0" i="0" u="none" strike="noStrike" cap="none" spc="0">
                <a:solidFill>
                  <a:schemeClr val="bg1"/>
                </a:solidFill>
                <a:latin typeface="Arial"/>
                <a:ea typeface="Arial"/>
                <a:cs typeface="Arial"/>
              </a:rPr>
              <a:t>у»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6" name="" hidden="0"/>
          <p:cNvSpPr txBox="1"/>
          <p:nvPr isPhoto="0" userDrawn="0"/>
        </p:nvSpPr>
        <p:spPr bwMode="auto">
          <a:xfrm flipH="0" flipV="0">
            <a:off x="9671949" y="6005593"/>
            <a:ext cx="2534618" cy="93635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Autofit/>
          </a:bodyPr>
          <a:p>
            <a:pPr algn="r">
              <a:defRPr/>
            </a:pPr>
            <a:r>
              <a:rPr>
                <a:solidFill>
                  <a:schemeClr val="bg1"/>
                </a:solidFill>
              </a:rPr>
              <a:t>Выполнил:</a:t>
            </a:r>
            <a:endParaRPr>
              <a:solidFill>
                <a:schemeClr val="bg1"/>
              </a:solidFill>
            </a:endParaRPr>
          </a:p>
          <a:p>
            <a:pPr algn="r">
              <a:defRPr/>
            </a:pPr>
            <a:r>
              <a:rPr>
                <a:solidFill>
                  <a:schemeClr val="bg1"/>
                </a:solidFill>
              </a:rPr>
              <a:t>ст. гр. &lt;Группа&gt;</a:t>
            </a:r>
            <a:endParaRPr>
              <a:solidFill>
                <a:schemeClr val="bg1"/>
              </a:solidFill>
            </a:endParaRPr>
          </a:p>
          <a:p>
            <a:pPr algn="r">
              <a:defRPr/>
            </a:pPr>
            <a:r>
              <a:rPr>
                <a:solidFill>
                  <a:schemeClr val="bg1"/>
                </a:solidFill>
              </a:rPr>
              <a:t>&lt;ФИО&gt;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7" name="" hidden="0"/>
          <p:cNvSpPr txBox="1"/>
          <p:nvPr isPhoto="0" userDrawn="0"/>
        </p:nvSpPr>
        <p:spPr bwMode="auto">
          <a:xfrm flipH="0" flipV="0">
            <a:off x="4887812" y="6425338"/>
            <a:ext cx="2416374" cy="435889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Autofit/>
          </a:bodyPr>
          <a:p>
            <a:pPr>
              <a:defRPr/>
            </a:pPr>
            <a:r>
              <a:rPr>
                <a:solidFill>
                  <a:schemeClr val="bg1"/>
                </a:solidFill>
              </a:rPr>
              <a:t>&lt;Город&gt;, 2021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/>
          <a:stretch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/>
          <a:lstStyle/>
          <a:p>
            <a:pPr>
              <a:defRPr/>
            </a:pPr>
            <a:r>
              <a:rPr lang="ru-RU" sz="4400" b="0" i="0" u="none" strike="noStrike" cap="none" spc="0">
                <a:solidFill>
                  <a:schemeClr val="bg1"/>
                </a:solidFill>
                <a:latin typeface="Arial"/>
                <a:ea typeface="Arial"/>
                <a:cs typeface="Arial"/>
              </a:rPr>
              <a:t> Действия при поступлении угрозы в письменной форме: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/>
          <a:lstStyle/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Принять меры к сохранности и быстрой передаче письма (записки, дискеты и т.д.) в правоохранительные органы.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По возможности письмо (записку, дискету и т.д.) положить в чистый полиэтиленовый пакет.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Постараться не оставлять на документе отпечатки своих пальцев.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Если документ в конверте, то его вскрытие производится только с левой или правой стороны с помощью ножниц.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Сохранить все: сам документ, конверт, упаковку, любые вложения. Ничего не выбрасывать.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Не позволять знакомиться с содержанием письма (записки) другим лицам.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Запомнить обстоятельства получения или обнаружения письма (записки и т.д.).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На </a:t>
            </a:r>
            <a:r>
              <a:rPr sz="1800" b="0" i="0" u="sng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hlinkClick r:id="rId3" tooltip="https://studopedia.ru/19_178694_pravila-obrashcheniya-s-anonimnimi-materialami-soderzhashchimi-ugrozi-terroristicheskogo-haraktera.html"/>
              </a:rPr>
              <a:t>анонимных материалах</a:t>
            </a: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не делать надписи, не подчеркивать, не обводить отдельные места в  тексте, не писать резолюции и указания. Запрещается их сгибать, мять,  сшивать, склеивать.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/>
          <a:stretch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" hidden="0"/>
          <p:cNvSpPr/>
          <p:nvPr isPhoto="0" userDrawn="0"/>
        </p:nvSpPr>
        <p:spPr bwMode="auto">
          <a:xfrm>
            <a:off x="5968559" y="3291840"/>
            <a:ext cx="7381874" cy="4248149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noAutofit/>
          </a:bodyPr>
          <a:p>
            <a:pPr>
              <a:defRPr/>
            </a:pPr>
            <a:endParaRPr/>
          </a:p>
        </p:txBody>
      </p:sp>
      <p:pic>
        <p:nvPicPr>
          <p:cNvPr id="5" name="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137535" y="0"/>
            <a:ext cx="11916928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/>
          <a:stretch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/>
          <a:lstStyle/>
          <a:p>
            <a:pPr>
              <a:defRPr/>
            </a:pPr>
            <a:r>
              <a:rPr lang="ru-RU" sz="4400" b="0" i="0" u="none" strike="noStrike" cap="none" spc="0">
                <a:solidFill>
                  <a:schemeClr val="bg1"/>
                </a:solidFill>
                <a:latin typeface="Arial"/>
                <a:ea typeface="Arial"/>
                <a:cs typeface="Arial"/>
              </a:rPr>
              <a:t> Действия при захвате заложников: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/>
          <a:lstStyle/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О сложившейся ситуации незамедлительно сообщить в правоохранительные органы.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По своей инициативе не вступать в переговоры с террористами.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Принять меры к беспрепятственному проходу (проезду) на объект  сотрудников правоохранительных органов, автомашин скорой медицинской  помощи, МЧС России.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Оказать помощь сотрудникам МВД, ФСБ в получении интересующей их информации.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При необходимости выполнять требования преступников, если это не  связано с причинением ущерба жизни и здоровью людей. Не противоречить  преступникам, не рисковать жизнью окружающих и своей собственной.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Не допускать действий, которые могут спровоцировать нападающих к применению оружия и привести к человеческим жертвам.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/>
          <a:stretch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" hidden="0"/>
          <p:cNvSpPr/>
          <p:nvPr isPhoto="0" userDrawn="0"/>
        </p:nvSpPr>
        <p:spPr bwMode="auto">
          <a:xfrm>
            <a:off x="5968559" y="3291840"/>
            <a:ext cx="8620124" cy="6010274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noAutofit/>
          </a:bodyPr>
          <a:p>
            <a:pPr>
              <a:defRPr/>
            </a:pPr>
            <a:endParaRPr/>
          </a:p>
        </p:txBody>
      </p:sp>
      <p:pic>
        <p:nvPicPr>
          <p:cNvPr id="5" name="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1178020" y="0"/>
            <a:ext cx="9835958" cy="6857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/>
          <a:stretch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199" y="2766218"/>
            <a:ext cx="10515600" cy="1325562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/>
          <a:lstStyle/>
          <a:p>
            <a:pPr algn="ctr">
              <a:defRPr/>
            </a:pPr>
            <a:r>
              <a:rPr>
                <a:solidFill>
                  <a:schemeClr val="bg1"/>
                </a:solidFill>
              </a:rPr>
              <a:t>Спасибо за внимание!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/>
          <a:stretch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/>
          <a:lstStyle/>
          <a:p>
            <a:pPr>
              <a:defRPr/>
            </a:pPr>
            <a:r>
              <a:rPr>
                <a:solidFill>
                  <a:schemeClr val="bg1"/>
                </a:solidFill>
              </a:rPr>
              <a:t>Оглавление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38199" y="1825624"/>
            <a:ext cx="10515600" cy="2646281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/>
          <a:lstStyle/>
          <a:p>
            <a:pPr>
              <a:defRPr/>
            </a:pPr>
            <a:r>
              <a:rPr u="sng">
                <a:solidFill>
                  <a:schemeClr val="bg1"/>
                </a:solidFill>
                <a:hlinkClick r:id="rId3" action="ppaction://hlinksldjump" tooltip="Слайд 3"/>
              </a:rPr>
              <a:t>Действия предупредительного характера</a:t>
            </a:r>
            <a:endParaRPr>
              <a:solidFill>
                <a:schemeClr val="bg1"/>
              </a:solidFill>
            </a:endParaRPr>
          </a:p>
          <a:p>
            <a:pPr>
              <a:defRPr/>
            </a:pPr>
            <a:r>
              <a:rPr u="sng">
                <a:solidFill>
                  <a:schemeClr val="bg1"/>
                </a:solidFill>
                <a:hlinkClick r:id="rId4" action="ppaction://hlinksldjump" tooltip="Слайд 5"/>
              </a:rPr>
              <a:t>Действия при обнаружении взрывных устройств</a:t>
            </a:r>
            <a:endParaRPr>
              <a:solidFill>
                <a:schemeClr val="bg1"/>
              </a:solidFill>
            </a:endParaRPr>
          </a:p>
          <a:p>
            <a:pPr>
              <a:defRPr/>
            </a:pPr>
            <a:r>
              <a:rPr u="sng">
                <a:solidFill>
                  <a:schemeClr val="bg1"/>
                </a:solidFill>
                <a:hlinkClick r:id="rId5" action="ppaction://hlinksldjump" tooltip="Слайд 7"/>
              </a:rPr>
              <a:t>Действия при поступлении угроз по телефону</a:t>
            </a:r>
            <a:endParaRPr>
              <a:solidFill>
                <a:schemeClr val="bg1"/>
              </a:solidFill>
            </a:endParaRPr>
          </a:p>
          <a:p>
            <a:pPr>
              <a:defRPr/>
            </a:pPr>
            <a:r>
              <a:rPr u="sng">
                <a:solidFill>
                  <a:schemeClr val="hlink"/>
                </a:solidFill>
                <a:hlinkClick r:id="rId6" action="ppaction://hlinksldjump" tooltip="Слайд 9"/>
              </a:rPr>
              <a:t>Действия при поступлении угроз в письменной форме</a:t>
            </a:r>
            <a:endParaRPr>
              <a:solidFill>
                <a:schemeClr val="bg1"/>
              </a:solidFill>
            </a:endParaRPr>
          </a:p>
          <a:p>
            <a:pPr>
              <a:defRPr/>
            </a:pPr>
            <a:r>
              <a:rPr u="sng">
                <a:solidFill>
                  <a:schemeClr val="hlink"/>
                </a:solidFill>
                <a:hlinkClick r:id="rId7" action="ppaction://hlinksldjump" tooltip="Слайд 11"/>
              </a:rPr>
              <a:t>Действия при захвате заложников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/>
          <a:stretch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/>
          <a:lstStyle/>
          <a:p>
            <a:pPr>
              <a:defRPr/>
            </a:pPr>
            <a:r>
              <a:rPr lang="ru-RU" sz="4400" b="0" i="0" u="none" strike="noStrike" cap="none" spc="0">
                <a:solidFill>
                  <a:schemeClr val="bg1"/>
                </a:solidFill>
                <a:latin typeface="Arial"/>
                <a:ea typeface="Arial"/>
                <a:cs typeface="Arial"/>
              </a:rPr>
              <a:t>Действия предупредительного характера: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38199" y="1825624"/>
            <a:ext cx="10515600" cy="4841874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Autofit/>
          </a:bodyPr>
          <a:lstStyle/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Ужесточение пропускного режима при входе и въезде на территорию образовательного учреждения.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Установка систем сигнализации, аудио и видеозаписи.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Осуществление ежедневных обходов территории образовательного  учреждения и осмотр мест сосредоточения опасных веществ на предмет  своевременного выявления взрывных устройств или подозрительных  предметов.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Периодическая комиссионная проверка складских помещений.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Тщательный подбор и проверка кадров.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Организация и проведение совместно с сотрудниками  правоохранительных органов и органов по делам ГОЧС инструктажей и  практических занятий по действиям в условиях возможных террористических  актов.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Проведение регулярных инструктажей персонала о порядке действий  при приеме телефонных сообщений с угрозами террористического характера.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Оснащение при возможности телефонов дежурных (вахтеров) и т.д.,  указанных в официальных справочниках, автоматическими определителями  номера (АОН) и звукозаписывающей аппаратурой.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/>
          <a:stretch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" hidden="0"/>
          <p:cNvSpPr/>
          <p:nvPr isPhoto="0" userDrawn="0"/>
        </p:nvSpPr>
        <p:spPr bwMode="auto">
          <a:xfrm>
            <a:off x="5968559" y="3291840"/>
            <a:ext cx="254916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pic>
        <p:nvPicPr>
          <p:cNvPr id="5" name="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1523999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/>
          <a:stretch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 vertOverflow="overflow" horzOverflow="clip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 lang="ru-RU" sz="4400" b="0" i="0" u="none" strike="noStrike" cap="none" spc="0">
                <a:solidFill>
                  <a:schemeClr val="bg1"/>
                </a:solidFill>
                <a:latin typeface="Arial"/>
                <a:ea typeface="Arial"/>
                <a:cs typeface="Arial"/>
              </a:rPr>
              <a:t>Действия в случае обнаружения взрывных устройств или подозрительных предметов: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38199" y="1744904"/>
            <a:ext cx="10515600" cy="5051747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217793" indent="-217793">
              <a:buAutoNum type="arabicPeriod"/>
              <a:defRPr/>
            </a:pPr>
            <a:r>
              <a:rPr sz="1800">
                <a:solidFill>
                  <a:schemeClr val="bg1"/>
                </a:solidFill>
              </a:rPr>
              <a:t>Незамедлительно сообщить о случившемся в правоохранительные органы или органы по </a:t>
            </a:r>
            <a:r>
              <a:rPr sz="1800" u="sng">
                <a:solidFill>
                  <a:schemeClr val="bg1"/>
                </a:solidFill>
                <a:hlinkClick r:id="rId3" tooltip="https://studopedia.ru/9_227518_obyazannosti-nachalnika-otdela-sektora-po-delam-gochs.html"/>
              </a:rPr>
              <a:t>делам ГОЧС</a:t>
            </a: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по телефону.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17793" indent="-217793">
              <a:buAutoNum type="arabicPeriod"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2. Не трогать, не вскрывать и не перемещать находку. Запомнить время  ее обнаружения. Помните: внешний вид предмета может скрывать его  настоящее назначение. В качестве камуфляжа для взрывных устройств  используются обычные бытовые предметы: сумки, пакеты, свертки, коробки,  игрушки и т.д.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17793" indent="-217793">
              <a:buAutoNum type="arabicPeriod"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Не предпринимать самостоятельно никаких действий с предметами,  подозрительными на взрывное устройство, - это может привести к их  взрыву, многочисленным жертвам и разрушениям!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83879" indent="-283879">
              <a:buFont typeface="Arial"/>
              <a:buAutoNum type="arabicPeriod"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Не подходить к взрывным устройствам и подозрительным предметам (должностным лицам организовать их оцепление)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17793" indent="-217793">
              <a:buFont typeface="Arial"/>
              <a:buAutoNum type="arabicPeriod"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Обеспечить возможность беспрепятственного подъезда к месту  обнаружения взрывных устройств автомашин правоохранительных органов,  «скорой помощи», органов управления по делам ГОЧС, служб эксплуатации.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83879" indent="-283879">
              <a:buFont typeface="Arial"/>
              <a:buAutoNum type="arabicPeriod"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5. Обеспечить присутствие на работе лиц, обнаруживших находку, до прибытия оперативно-следственной группы и фиксацию их данных.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83879" indent="-283879">
              <a:buFont typeface="Arial"/>
              <a:buAutoNum type="arabicPeriod"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В случае необходимости принять решение и обеспечить эвакуацию людей согласно имеющемуся плану.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/>
          <a:stretch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" hidden="0"/>
          <p:cNvSpPr/>
          <p:nvPr isPhoto="0" userDrawn="0"/>
        </p:nvSpPr>
        <p:spPr bwMode="auto">
          <a:xfrm>
            <a:off x="5968559" y="3291840"/>
            <a:ext cx="254916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pic>
        <p:nvPicPr>
          <p:cNvPr id="5" name="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783902" y="0"/>
            <a:ext cx="10624193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/>
          <a:stretch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/>
          <a:lstStyle/>
          <a:p>
            <a:pPr>
              <a:defRPr/>
            </a:pPr>
            <a:r>
              <a:rPr lang="ru-RU" sz="4400" b="0" i="0" u="none" strike="noStrike" cap="none" spc="0">
                <a:solidFill>
                  <a:schemeClr val="bg1"/>
                </a:solidFill>
                <a:latin typeface="Arial"/>
                <a:ea typeface="Arial"/>
                <a:cs typeface="Arial"/>
              </a:rPr>
              <a:t>Действия при поступлении угрозы по телефону: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38199" y="1825624"/>
            <a:ext cx="10515600" cy="4954883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Autofit/>
          </a:bodyPr>
          <a:lstStyle/>
          <a:p>
            <a:pPr marL="217793" indent="-217793">
              <a:buAutoNum type="arabicPeriod"/>
              <a:defRPr/>
            </a:pPr>
            <a:r>
              <a:rPr sz="1800">
                <a:solidFill>
                  <a:schemeClr val="bg1"/>
                </a:solidFill>
              </a:rPr>
              <a:t>Не оставлять без внимания ни одного подобного звонка.</a:t>
            </a:r>
            <a:endParaRPr sz="1800">
              <a:solidFill>
                <a:schemeClr val="bg1"/>
              </a:solidFill>
            </a:endParaRPr>
          </a:p>
          <a:p>
            <a:pPr marL="217793" indent="-217793">
              <a:buAutoNum type="arabicPeriod"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Передать полученную информацию в правоохранительные органы.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17793" indent="-217793">
              <a:buAutoNum type="arabicPeriod"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Постараться дословно запомнить разговор, а лучше записать его на бумаге.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17793" indent="-217793">
              <a:buAutoNum type="arabicPeriod"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Запомнить пол, возраст звонившего и особенности его речи: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17793" indent="-217793">
              <a:buAutoNum type="arabicPeriod"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голос: громкий (тихий), высокий (низкий);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17793" indent="-217793">
              <a:buAutoNum type="arabicPeriod"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темп речи: быстрая (медленная);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17793" indent="-217793">
              <a:buAutoNum type="arabicPeriod"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произношение: отчетливое, искаженное, с заиканием, шепелявое, с акцентом или диалектом;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17793" indent="-217793">
              <a:buAutoNum type="arabicPeriod"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манера речи: развязная, с издевкой, с нецензурными выражениями.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17793" indent="-217793">
              <a:buAutoNum type="arabicPeriod"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Обязательно постараться отметить звуковой фон (шум автомашин или  железнодорожного транспорта, звук телерадиоаппаратуры, голоса и т.п.).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17793" indent="-217793">
              <a:buAutoNum type="arabicPeriod"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Отметить характер звонка – городской или междугородный.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17793" indent="-217793">
              <a:buAutoNum type="arabicPeriod"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Зафиксировать точное время начала разговора и его продолжительность.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/>
          <a:stretch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38199" y="1750689"/>
            <a:ext cx="10515600" cy="3356620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В ходе разговора постараться получить ответ на следующие вопросы: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куда, кому, по какому телефону звонит этот человек;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какие конкретные требования выдвигает;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выдвигает требования лично, выступает в роли посредника или представляет какую-то группу лиц;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на каких условиях он (она, они) согласны отказаться от задуманного;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как и когда с ним можно связаться;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кому вы можете или должны сообщить об этом звонке.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sz="1800" b="0" i="0" u="none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Постараться добиться от звонящего максимального промежутка времени  доведения его требований до должностных лиц или для принятия  руководством решения.</a:t>
            </a:r>
            <a:endParaRPr sz="1800" b="0" i="0" u="none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/>
          <a:stretch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" hidden="0"/>
          <p:cNvSpPr/>
          <p:nvPr isPhoto="0" userDrawn="0"/>
        </p:nvSpPr>
        <p:spPr bwMode="auto">
          <a:xfrm>
            <a:off x="5968559" y="3291840"/>
            <a:ext cx="7762874" cy="5191124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noAutofit/>
          </a:bodyPr>
          <a:p>
            <a:pPr>
              <a:defRPr/>
            </a:pPr>
            <a:endParaRPr/>
          </a:p>
        </p:txBody>
      </p:sp>
      <p:pic>
        <p:nvPicPr>
          <p:cNvPr id="5" name="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68229" y="0"/>
            <a:ext cx="10255541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ONLYOFFICE/6.3.1.56</Application>
  <DocSecurity>0</DocSecurity>
  <PresentationFormat>Widescreen</PresentationFormat>
  <Paragraphs>0</Paragraphs>
  <Slides>14</Slides>
  <Notes>14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6</cp:revision>
  <dcterms:created xsi:type="dcterms:W3CDTF">2012-12-03T06:56:55Z</dcterms:created>
  <dcterms:modified xsi:type="dcterms:W3CDTF">2021-11-06T10:16:36Z</dcterms:modified>
  <cp:category/>
  <cp:contentStatus/>
  <cp:version/>
</cp:coreProperties>
</file>